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SzTx/>
              <a:buNone/>
              <a:defRPr cap="all" spc="215" sz="5400">
                <a:solidFill>
                  <a:srgbClr val="FFFFFF"/>
                </a:solidFill>
                <a:latin typeface="+mn-lt"/>
                <a:ea typeface="+mn-ea"/>
                <a:cs typeface="+mn-cs"/>
                <a:sym typeface="Futura"/>
              </a:defRPr>
            </a:lvl1pPr>
            <a:lvl2pPr marL="0" indent="0" algn="ctr">
              <a:spcBef>
                <a:spcPts val="0"/>
              </a:spcBef>
              <a:buSzTx/>
              <a:buNone/>
              <a:defRPr cap="all" spc="215" sz="5400">
                <a:solidFill>
                  <a:srgbClr val="FFFFFF"/>
                </a:solidFill>
                <a:latin typeface="+mn-lt"/>
                <a:ea typeface="+mn-ea"/>
                <a:cs typeface="+mn-cs"/>
                <a:sym typeface="Futura"/>
              </a:defRPr>
            </a:lvl2pPr>
            <a:lvl3pPr marL="0" indent="0" algn="ctr">
              <a:spcBef>
                <a:spcPts val="0"/>
              </a:spcBef>
              <a:buSzTx/>
              <a:buNone/>
              <a:defRPr cap="all" spc="215" sz="5400">
                <a:solidFill>
                  <a:srgbClr val="FFFFFF"/>
                </a:solidFill>
                <a:latin typeface="+mn-lt"/>
                <a:ea typeface="+mn-ea"/>
                <a:cs typeface="+mn-cs"/>
                <a:sym typeface="Futura"/>
              </a:defRPr>
            </a:lvl3pPr>
            <a:lvl4pPr marL="0" indent="0" algn="ctr">
              <a:spcBef>
                <a:spcPts val="0"/>
              </a:spcBef>
              <a:buSzTx/>
              <a:buNone/>
              <a:defRPr cap="all" spc="215" sz="5400">
                <a:solidFill>
                  <a:srgbClr val="FFFFFF"/>
                </a:solidFill>
                <a:latin typeface="+mn-lt"/>
                <a:ea typeface="+mn-ea"/>
                <a:cs typeface="+mn-cs"/>
                <a:sym typeface="Futura"/>
              </a:defRPr>
            </a:lvl4pPr>
            <a:lvl5pPr marL="0" indent="0" algn="ctr">
              <a:spcBef>
                <a:spcPts val="0"/>
              </a:spcBef>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0" algn="ctr">
              <a:spcBef>
                <a:spcPts val="0"/>
              </a:spcBef>
              <a:buClrTx/>
              <a:buSzTx/>
              <a:buNone/>
              <a:defRPr cap="all" spc="79" sz="4000">
                <a:solidFill>
                  <a:srgbClr val="FFFFFF"/>
                </a:solidFill>
                <a:latin typeface="+mn-lt"/>
                <a:ea typeface="+mn-ea"/>
                <a:cs typeface="+mn-cs"/>
                <a:sym typeface="Futura"/>
              </a:defRPr>
            </a:lvl2pPr>
            <a:lvl3pPr marL="0" indent="0" algn="ctr">
              <a:spcBef>
                <a:spcPts val="0"/>
              </a:spcBef>
              <a:buClrTx/>
              <a:buSzTx/>
              <a:buNone/>
              <a:defRPr cap="all" spc="79" sz="4000">
                <a:solidFill>
                  <a:srgbClr val="FFFFFF"/>
                </a:solidFill>
                <a:latin typeface="+mn-lt"/>
                <a:ea typeface="+mn-ea"/>
                <a:cs typeface="+mn-cs"/>
                <a:sym typeface="Futura"/>
              </a:defRPr>
            </a:lvl3pPr>
            <a:lvl4pPr marL="0" indent="0" algn="ctr">
              <a:spcBef>
                <a:spcPts val="0"/>
              </a:spcBef>
              <a:buClrTx/>
              <a:buSzTx/>
              <a:buNone/>
              <a:defRPr cap="all" spc="79" sz="4000">
                <a:solidFill>
                  <a:srgbClr val="FFFFFF"/>
                </a:solidFill>
                <a:latin typeface="+mn-lt"/>
                <a:ea typeface="+mn-ea"/>
                <a:cs typeface="+mn-cs"/>
                <a:sym typeface="Futura"/>
              </a:defRPr>
            </a:lvl4pPr>
            <a:lvl5pPr marL="0" indent="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SzTx/>
              <a:buNone/>
              <a:defRPr cap="all" spc="234" sz="2600">
                <a:latin typeface="+mn-lt"/>
                <a:ea typeface="+mn-ea"/>
                <a:cs typeface="+mn-cs"/>
                <a:sym typeface="Futura"/>
              </a:defRPr>
            </a:lvl1pPr>
            <a:lvl2pPr marL="0" indent="0" algn="ctr">
              <a:spcBef>
                <a:spcPts val="0"/>
              </a:spcBef>
              <a:buSzTx/>
              <a:buNone/>
              <a:defRPr cap="all" spc="234" sz="2600">
                <a:latin typeface="+mn-lt"/>
                <a:ea typeface="+mn-ea"/>
                <a:cs typeface="+mn-cs"/>
                <a:sym typeface="Futura"/>
              </a:defRPr>
            </a:lvl2pPr>
            <a:lvl3pPr marL="0" indent="0" algn="ctr">
              <a:spcBef>
                <a:spcPts val="0"/>
              </a:spcBef>
              <a:buSzTx/>
              <a:buNone/>
              <a:defRPr cap="all" spc="234" sz="2600">
                <a:latin typeface="+mn-lt"/>
                <a:ea typeface="+mn-ea"/>
                <a:cs typeface="+mn-cs"/>
                <a:sym typeface="Futura"/>
              </a:defRPr>
            </a:lvl3pPr>
            <a:lvl4pPr marL="0" indent="0" algn="ctr">
              <a:spcBef>
                <a:spcPts val="0"/>
              </a:spcBef>
              <a:buSzTx/>
              <a:buNone/>
              <a:defRPr cap="all" spc="234" sz="2600">
                <a:latin typeface="+mn-lt"/>
                <a:ea typeface="+mn-ea"/>
                <a:cs typeface="+mn-cs"/>
                <a:sym typeface="Futura"/>
              </a:defRPr>
            </a:lvl4pPr>
            <a:lvl5pPr marL="0" indent="0" algn="ctr">
              <a:spcBef>
                <a:spcPts val="0"/>
              </a:spcBef>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0">
              <a:spcBef>
                <a:spcPts val="0"/>
              </a:spcBef>
              <a:buClrTx/>
              <a:buSzTx/>
              <a:buNone/>
              <a:defRPr cap="all" spc="79" sz="4000">
                <a:latin typeface="+mn-lt"/>
                <a:ea typeface="+mn-ea"/>
                <a:cs typeface="+mn-cs"/>
                <a:sym typeface="Futura"/>
              </a:defRPr>
            </a:lvl2pPr>
            <a:lvl3pPr marL="0" indent="0">
              <a:spcBef>
                <a:spcPts val="0"/>
              </a:spcBef>
              <a:buClrTx/>
              <a:buSzTx/>
              <a:buNone/>
              <a:defRPr cap="all" spc="79" sz="4000">
                <a:latin typeface="+mn-lt"/>
                <a:ea typeface="+mn-ea"/>
                <a:cs typeface="+mn-cs"/>
                <a:sym typeface="Futura"/>
              </a:defRPr>
            </a:lvl3pPr>
            <a:lvl4pPr marL="0" indent="0">
              <a:spcBef>
                <a:spcPts val="0"/>
              </a:spcBef>
              <a:buClrTx/>
              <a:buSzTx/>
              <a:buNone/>
              <a:defRPr cap="all" spc="79" sz="4000">
                <a:latin typeface="+mn-lt"/>
                <a:ea typeface="+mn-ea"/>
                <a:cs typeface="+mn-cs"/>
                <a:sym typeface="Futura"/>
              </a:defRPr>
            </a:lvl4pPr>
            <a:lvl5pPr marL="0" indent="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3429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10287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7145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2057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24003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2743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jpe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alt identification…"/>
          <p:cNvSpPr txBox="1"/>
          <p:nvPr>
            <p:ph type="ctrTitle"/>
          </p:nvPr>
        </p:nvSpPr>
        <p:spPr>
          <a:xfrm>
            <a:off x="762000" y="3263900"/>
            <a:ext cx="11658600" cy="3886200"/>
          </a:xfrm>
          <a:prstGeom prst="rect">
            <a:avLst/>
          </a:prstGeom>
        </p:spPr>
        <p:txBody>
          <a:bodyPr/>
          <a:lstStyle/>
          <a:p>
            <a:pPr>
              <a:defRPr spc="159" sz="8000"/>
            </a:pPr>
            <a:r>
              <a:t>Salt identification</a:t>
            </a:r>
          </a:p>
          <a:p>
            <a:pPr>
              <a:defRPr spc="79" sz="4000"/>
            </a:pPr>
          </a:p>
          <a:p>
            <a:pPr>
              <a:defRPr spc="59" sz="3000"/>
            </a:pPr>
            <a:r>
              <a:t>Group member: </a:t>
            </a:r>
          </a:p>
          <a:p>
            <a:pPr>
              <a:defRPr spc="59" sz="3000"/>
            </a:pPr>
            <a:r>
              <a:t>minda Chen</a:t>
            </a:r>
          </a:p>
          <a:p>
            <a:pPr>
              <a:defRPr spc="59" sz="3000"/>
            </a:pPr>
            <a:r>
              <a:t>yuxuan xiong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cceptance criteria"/>
          <p:cNvSpPr txBox="1"/>
          <p:nvPr>
            <p:ph type="title"/>
          </p:nvPr>
        </p:nvSpPr>
        <p:spPr>
          <a:prstGeom prst="rect">
            <a:avLst/>
          </a:prstGeom>
        </p:spPr>
        <p:txBody>
          <a:bodyPr/>
          <a:lstStyle>
            <a:lvl1pPr defTabSz="452627">
              <a:defRPr spc="79" sz="3959"/>
            </a:lvl1pPr>
          </a:lstStyle>
          <a:p>
            <a:pPr/>
            <a:r>
              <a:t>Acceptance criteria </a:t>
            </a:r>
          </a:p>
        </p:txBody>
      </p:sp>
      <p:sp>
        <p:nvSpPr>
          <p:cNvPr id="198" name="Our goal:…"/>
          <p:cNvSpPr txBox="1"/>
          <p:nvPr>
            <p:ph type="body" idx="1"/>
          </p:nvPr>
        </p:nvSpPr>
        <p:spPr>
          <a:xfrm>
            <a:off x="673100" y="1495524"/>
            <a:ext cx="11658600" cy="7343676"/>
          </a:xfrm>
          <a:prstGeom prst="rect">
            <a:avLst/>
          </a:prstGeom>
        </p:spPr>
        <p:txBody>
          <a:bodyPr/>
          <a:lstStyle/>
          <a:p>
            <a:pPr marL="0" indent="0">
              <a:buClrTx/>
              <a:buSzTx/>
              <a:buNone/>
            </a:pPr>
            <a:r>
              <a:t>  </a:t>
            </a:r>
          </a:p>
          <a:p>
            <a:pPr marL="0" indent="0">
              <a:buClrTx/>
              <a:buSzTx/>
              <a:buNone/>
            </a:pPr>
            <a:r>
              <a:t>    Our goal: </a:t>
            </a:r>
          </a:p>
          <a:p>
            <a:pPr lvl="2" marL="0" indent="685800">
              <a:buClrTx/>
              <a:buSzTx/>
              <a:buNone/>
            </a:pPr>
            <a:r>
              <a:t>  Average IoU &gt; 80%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Milestones"/>
          <p:cNvSpPr txBox="1"/>
          <p:nvPr>
            <p:ph type="title"/>
          </p:nvPr>
        </p:nvSpPr>
        <p:spPr>
          <a:prstGeom prst="rect">
            <a:avLst/>
          </a:prstGeom>
        </p:spPr>
        <p:txBody>
          <a:bodyPr/>
          <a:lstStyle>
            <a:lvl1pPr defTabSz="452627">
              <a:defRPr spc="79" sz="3959"/>
            </a:lvl1pPr>
          </a:lstStyle>
          <a:p>
            <a:pPr/>
            <a:r>
              <a:t>Milestones</a:t>
            </a:r>
          </a:p>
        </p:txBody>
      </p:sp>
      <p:sp>
        <p:nvSpPr>
          <p:cNvPr id="201" name="1st week: Nail down the topic and assign works…"/>
          <p:cNvSpPr txBox="1"/>
          <p:nvPr>
            <p:ph type="body" idx="1"/>
          </p:nvPr>
        </p:nvSpPr>
        <p:spPr>
          <a:xfrm>
            <a:off x="1282700" y="2865387"/>
            <a:ext cx="10959952" cy="4784826"/>
          </a:xfrm>
          <a:prstGeom prst="rect">
            <a:avLst/>
          </a:prstGeom>
        </p:spPr>
        <p:txBody>
          <a:bodyPr/>
          <a:lstStyle/>
          <a:p>
            <a:pPr/>
            <a:r>
              <a:t>1st week: Nail down the topic and assign works </a:t>
            </a:r>
          </a:p>
          <a:p>
            <a:pPr/>
            <a:r>
              <a:t>2nd week: build a primitive model</a:t>
            </a:r>
          </a:p>
          <a:p>
            <a:pPr/>
            <a:r>
              <a:t>3rd-4th week: fine tuning the model to reach the goal</a:t>
            </a:r>
          </a:p>
          <a:p>
            <a:pPr/>
            <a:r>
              <a:t>5th week: clean and wrap up the project, prepare for the presentation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Background"/>
          <p:cNvSpPr txBox="1"/>
          <p:nvPr>
            <p:ph type="title"/>
          </p:nvPr>
        </p:nvSpPr>
        <p:spPr>
          <a:xfrm>
            <a:off x="-2872488" y="4085552"/>
            <a:ext cx="11658601" cy="749301"/>
          </a:xfrm>
          <a:prstGeom prst="rect">
            <a:avLst/>
          </a:prstGeom>
        </p:spPr>
        <p:txBody>
          <a:bodyPr/>
          <a:lstStyle>
            <a:lvl1pPr defTabSz="452627">
              <a:defRPr spc="79" sz="3959"/>
            </a:lvl1pPr>
          </a:lstStyle>
          <a:p>
            <a:pPr/>
            <a:r>
              <a:t>Background</a:t>
            </a:r>
          </a:p>
        </p:txBody>
      </p:sp>
      <p:sp>
        <p:nvSpPr>
          <p:cNvPr id="161" name="There are several areas of the world where there are vast quantities of salt in the subsurface. But unfortunately, knowing where large salt deposits are precisely is very difficult. Professional seismic imaging still requires expert human interpretation of salt bodies. This leads to very subjective, highly variable renderings. More alarmingly, it leads to potentially dangerous situations for oil and gas company drillers."/>
          <p:cNvSpPr txBox="1"/>
          <p:nvPr>
            <p:ph type="body" sz="half" idx="1"/>
          </p:nvPr>
        </p:nvSpPr>
        <p:spPr>
          <a:xfrm>
            <a:off x="683563" y="4811935"/>
            <a:ext cx="10680106" cy="4396880"/>
          </a:xfrm>
          <a:prstGeom prst="rect">
            <a:avLst/>
          </a:prstGeom>
        </p:spPr>
        <p:txBody>
          <a:bodyPr/>
          <a:lstStyle/>
          <a:p>
            <a:pPr/>
            <a:r>
              <a:t>There are several areas of the world where there are vast quantities of salt in the subsurface. But unfortunately, knowing where large salt deposits are precisely is very difficult. Professional seismic imaging still requires expert human interpretation of salt bodies. This leads to very subjective, highly variable renderings. More alarmingly, it leads to potentially dangerous situations for oil and gas company drillers.</a:t>
            </a:r>
          </a:p>
        </p:txBody>
      </p:sp>
      <p:sp>
        <p:nvSpPr>
          <p:cNvPr id="162" name="Objective"/>
          <p:cNvSpPr txBox="1"/>
          <p:nvPr/>
        </p:nvSpPr>
        <p:spPr>
          <a:xfrm>
            <a:off x="-3237211" y="1206275"/>
            <a:ext cx="11658601"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2627">
              <a:defRPr cap="all" spc="79" sz="3959">
                <a:latin typeface="+mn-lt"/>
                <a:ea typeface="+mn-ea"/>
                <a:cs typeface="+mn-cs"/>
                <a:sym typeface="Futura"/>
              </a:defRPr>
            </a:lvl1pPr>
          </a:lstStyle>
          <a:p>
            <a:pPr/>
            <a:r>
              <a:t>Objective</a:t>
            </a:r>
          </a:p>
        </p:txBody>
      </p:sp>
      <p:sp>
        <p:nvSpPr>
          <p:cNvPr id="163" name="Build a salt identifier to automatically mark the location correspond to salt in seismic images."/>
          <p:cNvSpPr txBox="1"/>
          <p:nvPr/>
        </p:nvSpPr>
        <p:spPr>
          <a:xfrm>
            <a:off x="772603" y="1970458"/>
            <a:ext cx="9777381" cy="26243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81000" indent="-381000" algn="l">
              <a:spcBef>
                <a:spcPts val="3400"/>
              </a:spcBef>
              <a:buClr>
                <a:srgbClr val="9A958E"/>
              </a:buClr>
              <a:buSzPct val="75000"/>
              <a:buChar char="•"/>
              <a:defRPr spc="56" sz="2800"/>
            </a:lvl1pPr>
          </a:lstStyle>
          <a:p>
            <a:pPr/>
            <a:r>
              <a:t>Build a salt identifier to automatically mark the location correspond to salt in seismic images.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Use case"/>
          <p:cNvSpPr txBox="1"/>
          <p:nvPr>
            <p:ph type="title"/>
          </p:nvPr>
        </p:nvSpPr>
        <p:spPr>
          <a:prstGeom prst="rect">
            <a:avLst/>
          </a:prstGeom>
        </p:spPr>
        <p:txBody>
          <a:bodyPr/>
          <a:lstStyle>
            <a:lvl1pPr defTabSz="452627">
              <a:defRPr spc="79" sz="3959"/>
            </a:lvl1pPr>
          </a:lstStyle>
          <a:p>
            <a:pPr/>
            <a:r>
              <a:t>Use case</a:t>
            </a:r>
          </a:p>
        </p:txBody>
      </p:sp>
      <p:sp>
        <p:nvSpPr>
          <p:cNvPr id="166" name="Use case 1:…"/>
          <p:cNvSpPr txBox="1"/>
          <p:nvPr>
            <p:ph type="body" idx="1"/>
          </p:nvPr>
        </p:nvSpPr>
        <p:spPr>
          <a:xfrm>
            <a:off x="469900" y="1834257"/>
            <a:ext cx="11833523" cy="7322443"/>
          </a:xfrm>
          <a:prstGeom prst="rect">
            <a:avLst/>
          </a:prstGeom>
        </p:spPr>
        <p:txBody>
          <a:bodyPr/>
          <a:lstStyle/>
          <a:p>
            <a:pPr marL="0" indent="0">
              <a:buSzTx/>
              <a:buNone/>
              <a:defRPr spc="52" sz="2600"/>
            </a:pPr>
            <a:r>
              <a:t>Use case 1: </a:t>
            </a:r>
          </a:p>
          <a:p>
            <a:pPr lvl="1">
              <a:defRPr spc="52" sz="2600"/>
            </a:pPr>
            <a:r>
              <a:t>Actor: Administrator </a:t>
            </a:r>
          </a:p>
          <a:p>
            <a:pPr lvl="1">
              <a:defRPr spc="52" sz="2600"/>
            </a:pPr>
            <a:r>
              <a:t>Action: Ingest/preprocess training images and train/save/evaluate the model</a:t>
            </a:r>
          </a:p>
          <a:p>
            <a:pPr lvl="1" marL="0" indent="342900">
              <a:buClrTx/>
              <a:buSzTx/>
              <a:buNone/>
              <a:defRPr spc="52" sz="2600"/>
            </a:pPr>
          </a:p>
          <a:p>
            <a:pPr marL="0" indent="0">
              <a:buSzTx/>
              <a:buNone/>
              <a:defRPr spc="52" sz="2600"/>
            </a:pPr>
            <a:r>
              <a:t>Use case 2:</a:t>
            </a:r>
          </a:p>
          <a:p>
            <a:pPr lvl="1">
              <a:defRPr spc="52" sz="2600"/>
            </a:pPr>
            <a:r>
              <a:t>Actor: Seismologist</a:t>
            </a:r>
          </a:p>
          <a:p>
            <a:pPr lvl="1">
              <a:defRPr spc="52" sz="2600"/>
            </a:pPr>
            <a:r>
              <a:t>Action: Load images then run against the model to know where salts are located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68" name="Table"/>
          <p:cNvGraphicFramePr/>
          <p:nvPr/>
        </p:nvGraphicFramePr>
        <p:xfrm>
          <a:off x="2019059" y="3077701"/>
          <a:ext cx="8805417" cy="4669534"/>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2922438"/>
                <a:gridCol w="2922438"/>
                <a:gridCol w="2922438"/>
              </a:tblGrid>
              <a:tr h="1351785">
                <a:tc>
                  <a:txBody>
                    <a:bodyPr/>
                    <a:lstStyle/>
                    <a:p>
                      <a:pPr defTabSz="914400">
                        <a:defRPr b="0" cap="none" spc="0" sz="2200">
                          <a:sym typeface="Avenir Next Demi Bold"/>
                        </a:defRPr>
                      </a:pPr>
                    </a:p>
                  </a:txBody>
                  <a:tcPr marL="50800" marR="50800" marT="50800" marB="50800" anchor="ctr" anchorCtr="0" horzOverflow="overflow">
                    <a:lnR w="38100">
                      <a:solidFill>
                        <a:schemeClr val="accent5"/>
                      </a:solidFill>
                      <a:miter lim="400000"/>
                    </a:lnR>
                    <a:lnT w="38100">
                      <a:solidFill>
                        <a:schemeClr val="accent2">
                          <a:hueOff val="-1122706"/>
                          <a:satOff val="6504"/>
                          <a:lumOff val="15871"/>
                          <a:alpha val="64999"/>
                        </a:schemeClr>
                      </a:solidFill>
                      <a:miter lim="400000"/>
                    </a:lnT>
                  </a:tcPr>
                </a:tc>
                <a:tc>
                  <a:txBody>
                    <a:bodyPr/>
                    <a:lstStyle/>
                    <a:p>
                      <a:pPr defTabSz="914400">
                        <a:defRPr b="0" cap="none" spc="0" sz="1800">
                          <a:solidFill>
                            <a:srgbClr val="000000"/>
                          </a:solidFill>
                        </a:defRPr>
                      </a:pPr>
                      <a:r>
                        <a:rPr sz="2200">
                          <a:solidFill>
                            <a:srgbClr val="5B5854"/>
                          </a:solidFill>
                          <a:sym typeface="Avenir Next Demi Bold"/>
                        </a:rPr>
                        <a:t>Scala</a:t>
                      </a:r>
                    </a:p>
                  </a:txBody>
                  <a:tcPr marL="50800" marR="50800" marT="50800" marB="50800" anchor="ctr" anchorCtr="0" horzOverflow="overflow">
                    <a:lnL w="38100">
                      <a:solidFill>
                        <a:schemeClr val="accent5"/>
                      </a:solidFill>
                      <a:miter lim="400000"/>
                    </a:lnL>
                    <a:lnT w="38100">
                      <a:solidFill>
                        <a:schemeClr val="accent2">
                          <a:hueOff val="-1122706"/>
                          <a:satOff val="6504"/>
                          <a:lumOff val="15871"/>
                          <a:alpha val="64999"/>
                        </a:schemeClr>
                      </a:solidFill>
                      <a:miter lim="400000"/>
                    </a:lnT>
                  </a:tcPr>
                </a:tc>
                <a:tc>
                  <a:txBody>
                    <a:bodyPr/>
                    <a:lstStyle/>
                    <a:p>
                      <a:pPr defTabSz="914400">
                        <a:defRPr b="0" cap="none" spc="0" sz="1800">
                          <a:solidFill>
                            <a:srgbClr val="000000"/>
                          </a:solidFill>
                        </a:defRPr>
                      </a:pPr>
                      <a:r>
                        <a:rPr sz="2200">
                          <a:solidFill>
                            <a:srgbClr val="5B5854"/>
                          </a:solidFill>
                          <a:sym typeface="Avenir Next Demi Bold"/>
                        </a:rPr>
                        <a:t>DL4J</a:t>
                      </a:r>
                    </a:p>
                  </a:txBody>
                  <a:tcPr marL="50800" marR="50800" marT="50800" marB="50800" anchor="ctr" anchorCtr="0" horzOverflow="overflow">
                    <a:lnT w="38100">
                      <a:solidFill>
                        <a:schemeClr val="accent2">
                          <a:hueOff val="-1122706"/>
                          <a:satOff val="6504"/>
                          <a:lumOff val="15871"/>
                          <a:alpha val="64999"/>
                        </a:schemeClr>
                      </a:solidFill>
                      <a:miter lim="400000"/>
                    </a:lnT>
                  </a:tcPr>
                </a:tc>
              </a:tr>
              <a:tr h="1699828">
                <a:tc>
                  <a:txBody>
                    <a:bodyPr/>
                    <a:lstStyle/>
                    <a:p>
                      <a:pPr defTabSz="914400">
                        <a:defRPr b="0" cap="none" spc="0" sz="1800">
                          <a:solidFill>
                            <a:srgbClr val="000000"/>
                          </a:solidFill>
                        </a:defRPr>
                      </a:pPr>
                      <a:r>
                        <a:rPr sz="2200">
                          <a:solidFill>
                            <a:srgbClr val="5B5854"/>
                          </a:solidFill>
                          <a:sym typeface="Avenir Next Demi Bold"/>
                        </a:rPr>
                        <a:t>Use case 1</a:t>
                      </a:r>
                    </a:p>
                  </a:txBody>
                  <a:tcPr marL="50800" marR="50800" marT="50800" marB="50800" anchor="ctr" anchorCtr="0" horzOverflow="overflow">
                    <a:lnL w="38100">
                      <a:solidFill>
                        <a:schemeClr val="accent2">
                          <a:hueOff val="-1122706"/>
                          <a:satOff val="6504"/>
                          <a:lumOff val="15871"/>
                          <a:alpha val="64999"/>
                        </a:schemeClr>
                      </a:solidFill>
                      <a:miter lim="400000"/>
                    </a:lnL>
                  </a:tcPr>
                </a:tc>
                <a:tc>
                  <a:txBody>
                    <a:bodyPr/>
                    <a:lstStyle/>
                    <a:p>
                      <a:pPr defTabSz="914400">
                        <a:defRPr cap="none" spc="0" sz="1800">
                          <a:solidFill>
                            <a:srgbClr val="000000"/>
                          </a:solidFill>
                        </a:defRPr>
                      </a:pPr>
                      <a:r>
                        <a:rPr sz="2200">
                          <a:solidFill>
                            <a:srgbClr val="5B5854"/>
                          </a:solidFill>
                          <a:sym typeface="Avenir Next Medium"/>
                        </a:rPr>
                        <a:t>Ingest training set
Preprocess input</a:t>
                      </a:r>
                    </a:p>
                  </a:txBody>
                  <a:tcPr marL="50800" marR="50800" marT="50800" marB="50800" anchor="ctr" anchorCtr="0" horzOverflow="overflow"/>
                </a:tc>
                <a:tc>
                  <a:txBody>
                    <a:bodyPr/>
                    <a:lstStyle/>
                    <a:p>
                      <a:pPr defTabSz="914400">
                        <a:defRPr cap="none" spc="0" sz="1800">
                          <a:solidFill>
                            <a:srgbClr val="000000"/>
                          </a:solidFill>
                        </a:defRPr>
                      </a:pPr>
                      <a:r>
                        <a:rPr sz="2200">
                          <a:solidFill>
                            <a:srgbClr val="5B5854"/>
                          </a:solidFill>
                          <a:sym typeface="Avenir Next Medium"/>
                        </a:rPr>
                        <a:t>Train
Save 
Evaluate</a:t>
                      </a:r>
                    </a:p>
                  </a:txBody>
                  <a:tcPr marL="50800" marR="50800" marT="50800" marB="50800" anchor="ctr" anchorCtr="0" horzOverflow="overflow"/>
                </a:tc>
              </a:tr>
              <a:tr h="1579818">
                <a:tc>
                  <a:txBody>
                    <a:bodyPr/>
                    <a:lstStyle/>
                    <a:p>
                      <a:pPr defTabSz="914400">
                        <a:defRPr b="0" cap="none" spc="0" sz="1800">
                          <a:solidFill>
                            <a:srgbClr val="000000"/>
                          </a:solidFill>
                        </a:defRPr>
                      </a:pPr>
                      <a:r>
                        <a:rPr sz="2200">
                          <a:solidFill>
                            <a:srgbClr val="5B5854"/>
                          </a:solidFill>
                          <a:sym typeface="Avenir Next Demi Bold"/>
                        </a:rPr>
                        <a:t>Use case 2</a:t>
                      </a:r>
                    </a:p>
                  </a:txBody>
                  <a:tcPr marL="50800" marR="50800" marT="50800" marB="50800" anchor="ctr" anchorCtr="0" horzOverflow="overflow">
                    <a:lnL w="38100">
                      <a:solidFill>
                        <a:schemeClr val="accent2">
                          <a:hueOff val="-1122706"/>
                          <a:satOff val="6504"/>
                          <a:lumOff val="15871"/>
                          <a:alpha val="64999"/>
                        </a:schemeClr>
                      </a:solidFill>
                      <a:miter lim="400000"/>
                    </a:lnL>
                  </a:tcPr>
                </a:tc>
                <a:tc>
                  <a:txBody>
                    <a:bodyPr/>
                    <a:lstStyle/>
                    <a:p>
                      <a:pPr defTabSz="914400">
                        <a:defRPr cap="none" spc="0" sz="1800">
                          <a:solidFill>
                            <a:srgbClr val="000000"/>
                          </a:solidFill>
                        </a:defRPr>
                      </a:pPr>
                      <a:r>
                        <a:rPr sz="2200">
                          <a:solidFill>
                            <a:srgbClr val="5B5854"/>
                          </a:solidFill>
                          <a:sym typeface="Avenir Next Medium"/>
                        </a:rPr>
                        <a:t>Load image
Preprocess input
Decode output</a:t>
                      </a:r>
                    </a:p>
                  </a:txBody>
                  <a:tcPr marL="50800" marR="50800" marT="50800" marB="50800" anchor="ctr" anchorCtr="0" horzOverflow="overflow"/>
                </a:tc>
                <a:tc>
                  <a:txBody>
                    <a:bodyPr/>
                    <a:lstStyle/>
                    <a:p>
                      <a:pPr defTabSz="914400">
                        <a:defRPr cap="none" spc="0" sz="1800">
                          <a:solidFill>
                            <a:srgbClr val="000000"/>
                          </a:solidFill>
                        </a:defRPr>
                      </a:pPr>
                      <a:r>
                        <a:rPr sz="2200">
                          <a:solidFill>
                            <a:srgbClr val="5B5854"/>
                          </a:solidFill>
                          <a:sym typeface="Avenir Next Medium"/>
                        </a:rPr>
                        <a:t>Run against model</a:t>
                      </a:r>
                    </a:p>
                  </a:txBody>
                  <a:tcPr marL="50800" marR="50800" marT="50800" marB="50800" anchor="ctr" anchorCtr="0" horzOverflow="overflow"/>
                </a:tc>
              </a:tr>
            </a:tbl>
          </a:graphicData>
        </a:graphic>
      </p:graphicFrame>
      <p:sp>
        <p:nvSpPr>
          <p:cNvPr id="169" name="Main tool : DeepLearning4J library"/>
          <p:cNvSpPr txBox="1"/>
          <p:nvPr/>
        </p:nvSpPr>
        <p:spPr>
          <a:xfrm>
            <a:off x="921547" y="1460683"/>
            <a:ext cx="555864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326571" indent="-326571">
              <a:buClr>
                <a:srgbClr val="9A958E"/>
              </a:buClr>
              <a:buSzPct val="75000"/>
              <a:buChar char="•"/>
              <a:defRPr sz="2600">
                <a:latin typeface="Avenir Book"/>
                <a:ea typeface="Avenir Book"/>
                <a:cs typeface="Avenir Book"/>
                <a:sym typeface="Avenir Book"/>
              </a:defRPr>
            </a:lvl1pPr>
          </a:lstStyle>
          <a:p>
            <a:pPr/>
            <a:r>
              <a:t>Main tool : DeepLearning4J library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Methodology"/>
          <p:cNvSpPr txBox="1"/>
          <p:nvPr>
            <p:ph type="title"/>
          </p:nvPr>
        </p:nvSpPr>
        <p:spPr>
          <a:xfrm>
            <a:off x="673100" y="480679"/>
            <a:ext cx="11658600" cy="749301"/>
          </a:xfrm>
          <a:prstGeom prst="rect">
            <a:avLst/>
          </a:prstGeom>
        </p:spPr>
        <p:txBody>
          <a:bodyPr/>
          <a:lstStyle>
            <a:lvl1pPr defTabSz="452627">
              <a:defRPr spc="79" sz="3959"/>
            </a:lvl1pPr>
          </a:lstStyle>
          <a:p>
            <a:pPr/>
            <a:r>
              <a:t>Methodology</a:t>
            </a:r>
          </a:p>
        </p:txBody>
      </p:sp>
      <p:pic>
        <p:nvPicPr>
          <p:cNvPr id="172" name="Screen Shot 2018-11-15 at 9.00.07 PM.png" descr="Screen Shot 2018-11-15 at 9.00.07 PM.png"/>
          <p:cNvPicPr>
            <a:picLocks noChangeAspect="1"/>
          </p:cNvPicPr>
          <p:nvPr/>
        </p:nvPicPr>
        <p:blipFill>
          <a:blip r:embed="rId2">
            <a:extLst/>
          </a:blip>
          <a:stretch>
            <a:fillRect/>
          </a:stretch>
        </p:blipFill>
        <p:spPr>
          <a:xfrm>
            <a:off x="1464512" y="2412560"/>
            <a:ext cx="10075776" cy="6582841"/>
          </a:xfrm>
          <a:prstGeom prst="rect">
            <a:avLst/>
          </a:prstGeom>
          <a:ln w="12700">
            <a:miter lim="400000"/>
          </a:ln>
        </p:spPr>
      </p:pic>
      <p:sp>
        <p:nvSpPr>
          <p:cNvPr id="173" name="U-net"/>
          <p:cNvSpPr txBox="1"/>
          <p:nvPr/>
        </p:nvSpPr>
        <p:spPr>
          <a:xfrm>
            <a:off x="769987" y="1821525"/>
            <a:ext cx="1762473" cy="6415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81000" indent="-381000" algn="l">
              <a:spcBef>
                <a:spcPts val="3400"/>
              </a:spcBef>
              <a:buClr>
                <a:srgbClr val="9A958E"/>
              </a:buClr>
              <a:buSzPct val="75000"/>
              <a:buChar char="•"/>
              <a:defRPr spc="56" sz="2800"/>
            </a:lvl1pPr>
          </a:lstStyle>
          <a:p>
            <a:pPr/>
            <a:r>
              <a:t>U-net</a:t>
            </a:r>
          </a:p>
        </p:txBody>
      </p:sp>
      <p:sp>
        <p:nvSpPr>
          <p:cNvPr id="174" name="Convolutional Neural Network (CNN)"/>
          <p:cNvSpPr txBox="1"/>
          <p:nvPr/>
        </p:nvSpPr>
        <p:spPr>
          <a:xfrm>
            <a:off x="783224" y="1190279"/>
            <a:ext cx="676452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marL="381000" indent="-381000" algn="l">
              <a:spcBef>
                <a:spcPts val="3400"/>
              </a:spcBef>
              <a:buClr>
                <a:srgbClr val="9A958E"/>
              </a:buClr>
              <a:buSzPct val="75000"/>
              <a:buChar char="•"/>
              <a:defRPr spc="56" sz="2800"/>
            </a:lvl1pPr>
          </a:lstStyle>
          <a:p>
            <a:pPr/>
            <a:r>
              <a:t>Convolutional Neural Network (CNN)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Methodology"/>
          <p:cNvSpPr txBox="1"/>
          <p:nvPr>
            <p:ph type="title"/>
          </p:nvPr>
        </p:nvSpPr>
        <p:spPr>
          <a:prstGeom prst="rect">
            <a:avLst/>
          </a:prstGeom>
        </p:spPr>
        <p:txBody>
          <a:bodyPr/>
          <a:lstStyle>
            <a:lvl1pPr defTabSz="452627">
              <a:defRPr spc="79" sz="3959"/>
            </a:lvl1pPr>
          </a:lstStyle>
          <a:p>
            <a:pPr/>
            <a:r>
              <a:t>Methodology</a:t>
            </a:r>
          </a:p>
        </p:txBody>
      </p:sp>
      <p:sp>
        <p:nvSpPr>
          <p:cNvPr id="177" name="Input:…"/>
          <p:cNvSpPr txBox="1"/>
          <p:nvPr>
            <p:ph type="body" idx="1"/>
          </p:nvPr>
        </p:nvSpPr>
        <p:spPr>
          <a:xfrm>
            <a:off x="828381" y="2160700"/>
            <a:ext cx="10956702" cy="6206634"/>
          </a:xfrm>
          <a:prstGeom prst="rect">
            <a:avLst/>
          </a:prstGeom>
        </p:spPr>
        <p:txBody>
          <a:bodyPr/>
          <a:lstStyle/>
          <a:p>
            <a:pPr lvl="2"/>
            <a:r>
              <a:t>Input: </a:t>
            </a:r>
          </a:p>
          <a:p>
            <a:pPr lvl="2"/>
          </a:p>
          <a:p>
            <a:pPr lvl="2"/>
          </a:p>
          <a:p>
            <a:pPr lvl="2"/>
            <a:r>
              <a:t>Output: </a:t>
            </a:r>
          </a:p>
        </p:txBody>
      </p:sp>
      <p:pic>
        <p:nvPicPr>
          <p:cNvPr id="178" name="0a1742c740.png" descr="0a1742c740.png"/>
          <p:cNvPicPr>
            <a:picLocks noChangeAspect="1"/>
          </p:cNvPicPr>
          <p:nvPr/>
        </p:nvPicPr>
        <p:blipFill>
          <a:blip r:embed="rId2">
            <a:extLst/>
          </a:blip>
          <a:stretch>
            <a:fillRect/>
          </a:stretch>
        </p:blipFill>
        <p:spPr>
          <a:xfrm>
            <a:off x="9700531" y="3064330"/>
            <a:ext cx="1282701" cy="1282701"/>
          </a:xfrm>
          <a:prstGeom prst="rect">
            <a:avLst/>
          </a:prstGeom>
          <a:ln w="12700">
            <a:miter lim="400000"/>
          </a:ln>
        </p:spPr>
      </p:pic>
      <p:pic>
        <p:nvPicPr>
          <p:cNvPr id="179" name="0a1742c740.png" descr="0a1742c740.png"/>
          <p:cNvPicPr>
            <a:picLocks noChangeAspect="1"/>
          </p:cNvPicPr>
          <p:nvPr/>
        </p:nvPicPr>
        <p:blipFill>
          <a:blip r:embed="rId3">
            <a:extLst/>
          </a:blip>
          <a:stretch>
            <a:fillRect/>
          </a:stretch>
        </p:blipFill>
        <p:spPr>
          <a:xfrm>
            <a:off x="9700531" y="5925005"/>
            <a:ext cx="1282701" cy="1282701"/>
          </a:xfrm>
          <a:prstGeom prst="rect">
            <a:avLst/>
          </a:prstGeom>
          <a:ln w="12700">
            <a:miter lim="400000"/>
          </a:ln>
        </p:spPr>
      </p:pic>
      <p:sp>
        <p:nvSpPr>
          <p:cNvPr id="180" name="Seismic reflection images of subsurface containing salt and regular rocks"/>
          <p:cNvSpPr txBox="1"/>
          <p:nvPr/>
        </p:nvSpPr>
        <p:spPr>
          <a:xfrm>
            <a:off x="1110767" y="3096080"/>
            <a:ext cx="6252965"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lvl="3" marL="1524000" indent="-381000" algn="l">
              <a:spcBef>
                <a:spcPts val="3400"/>
              </a:spcBef>
              <a:buClr>
                <a:srgbClr val="9A958E"/>
              </a:buClr>
              <a:buSzPct val="75000"/>
              <a:buChar char="•"/>
              <a:defRPr spc="56" sz="2800"/>
            </a:pPr>
            <a:r>
              <a:t>Seismic reflection images of subsurface containing salt and regular rocks</a:t>
            </a:r>
          </a:p>
        </p:txBody>
      </p:sp>
      <p:sp>
        <p:nvSpPr>
          <p:cNvPr id="181" name="Reflection Masks that mark out the salt in input images"/>
          <p:cNvSpPr txBox="1"/>
          <p:nvPr/>
        </p:nvSpPr>
        <p:spPr>
          <a:xfrm>
            <a:off x="1148605" y="5893255"/>
            <a:ext cx="6583689" cy="106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lvl="3" marL="1524000" indent="-381000" algn="l">
              <a:spcBef>
                <a:spcPts val="3400"/>
              </a:spcBef>
              <a:buClr>
                <a:srgbClr val="9A958E"/>
              </a:buClr>
              <a:buSzPct val="75000"/>
              <a:buChar char="•"/>
              <a:defRPr spc="56" sz="2800"/>
            </a:pPr>
            <a:r>
              <a:t>Reflection Masks that mark out the salt in input images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Methodology"/>
          <p:cNvSpPr txBox="1"/>
          <p:nvPr>
            <p:ph type="title"/>
          </p:nvPr>
        </p:nvSpPr>
        <p:spPr>
          <a:prstGeom prst="rect">
            <a:avLst/>
          </a:prstGeom>
        </p:spPr>
        <p:txBody>
          <a:bodyPr/>
          <a:lstStyle>
            <a:lvl1pPr defTabSz="452627">
              <a:defRPr spc="79" sz="3959"/>
            </a:lvl1pPr>
          </a:lstStyle>
          <a:p>
            <a:pPr/>
            <a:r>
              <a:t>Methodology</a:t>
            </a:r>
          </a:p>
        </p:txBody>
      </p:sp>
      <p:sp>
        <p:nvSpPr>
          <p:cNvPr id="184" name="U-net with residual blocks"/>
          <p:cNvSpPr txBox="1"/>
          <p:nvPr>
            <p:ph type="body" idx="1"/>
          </p:nvPr>
        </p:nvSpPr>
        <p:spPr>
          <a:xfrm>
            <a:off x="579487" y="1502965"/>
            <a:ext cx="11752213" cy="7336235"/>
          </a:xfrm>
          <a:prstGeom prst="rect">
            <a:avLst/>
          </a:prstGeom>
        </p:spPr>
        <p:txBody>
          <a:bodyPr/>
          <a:lstStyle/>
          <a:p>
            <a:pPr/>
            <a:r>
              <a:t>U-net with residual blocks</a:t>
            </a:r>
          </a:p>
        </p:txBody>
      </p:sp>
      <p:pic>
        <p:nvPicPr>
          <p:cNvPr id="185" name="WechatIMG466.jpeg" descr="WechatIMG466.jpeg"/>
          <p:cNvPicPr>
            <a:picLocks noChangeAspect="1"/>
          </p:cNvPicPr>
          <p:nvPr/>
        </p:nvPicPr>
        <p:blipFill>
          <a:blip r:embed="rId2">
            <a:extLst/>
          </a:blip>
          <a:stretch>
            <a:fillRect/>
          </a:stretch>
        </p:blipFill>
        <p:spPr>
          <a:xfrm>
            <a:off x="1466850" y="2349403"/>
            <a:ext cx="10367071" cy="5054794"/>
          </a:xfrm>
          <a:prstGeom prst="rect">
            <a:avLst/>
          </a:prstGeom>
          <a:ln w="12700">
            <a:miter lim="400000"/>
          </a:ln>
        </p:spPr>
      </p:pic>
      <p:sp>
        <p:nvSpPr>
          <p:cNvPr id="186" name="Residual U-net…"/>
          <p:cNvSpPr txBox="1"/>
          <p:nvPr/>
        </p:nvSpPr>
        <p:spPr>
          <a:xfrm>
            <a:off x="2903590" y="7829550"/>
            <a:ext cx="2955820" cy="1358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435428" indent="-435428" algn="l">
              <a:buSzPct val="100000"/>
              <a:buAutoNum type="alphaLcParenBoth" startAt="1"/>
            </a:pPr>
            <a:r>
              <a:t>Residual U-net</a:t>
            </a:r>
          </a:p>
          <a:p>
            <a:pPr marL="435428" indent="-435428" algn="l">
              <a:buSzPct val="100000"/>
              <a:buAutoNum type="alphaLcParenBoth" startAt="1"/>
            </a:pPr>
            <a:r>
              <a:t>Bottleneck Block</a:t>
            </a:r>
          </a:p>
        </p:txBody>
      </p:sp>
      <p:sp>
        <p:nvSpPr>
          <p:cNvPr id="187" name="(c) Basic Block…"/>
          <p:cNvSpPr txBox="1"/>
          <p:nvPr/>
        </p:nvSpPr>
        <p:spPr>
          <a:xfrm>
            <a:off x="7445349" y="7829550"/>
            <a:ext cx="2406702" cy="1358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r>
              <a:t>(c) Basic Block</a:t>
            </a:r>
          </a:p>
          <a:p>
            <a:pPr algn="l"/>
            <a:r>
              <a:t>(d) Simple Block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Data magnitude"/>
          <p:cNvSpPr txBox="1"/>
          <p:nvPr>
            <p:ph type="title"/>
          </p:nvPr>
        </p:nvSpPr>
        <p:spPr>
          <a:prstGeom prst="rect">
            <a:avLst/>
          </a:prstGeom>
        </p:spPr>
        <p:txBody>
          <a:bodyPr/>
          <a:lstStyle>
            <a:lvl1pPr defTabSz="452627">
              <a:defRPr spc="79" sz="3959"/>
            </a:lvl1pPr>
          </a:lstStyle>
          <a:p>
            <a:pPr/>
            <a:r>
              <a:t>Data magnitude</a:t>
            </a:r>
          </a:p>
        </p:txBody>
      </p:sp>
      <p:sp>
        <p:nvSpPr>
          <p:cNvPr id="190" name="Train set: 4000…"/>
          <p:cNvSpPr txBox="1"/>
          <p:nvPr>
            <p:ph type="body" sz="quarter" idx="1"/>
          </p:nvPr>
        </p:nvSpPr>
        <p:spPr>
          <a:xfrm>
            <a:off x="1460500" y="2606228"/>
            <a:ext cx="6094661" cy="2898131"/>
          </a:xfrm>
          <a:prstGeom prst="rect">
            <a:avLst/>
          </a:prstGeom>
        </p:spPr>
        <p:txBody>
          <a:bodyPr/>
          <a:lstStyle/>
          <a:p>
            <a:pPr/>
            <a:r>
              <a:t>Train set: 4000</a:t>
            </a:r>
          </a:p>
          <a:p>
            <a:pPr/>
            <a:r>
              <a:t>Test set: 18000</a:t>
            </a:r>
          </a:p>
          <a:p>
            <a:pPr/>
            <a:r>
              <a:t>Image size:  101x101x1</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Evaluation"/>
          <p:cNvSpPr txBox="1"/>
          <p:nvPr>
            <p:ph type="title"/>
          </p:nvPr>
        </p:nvSpPr>
        <p:spPr>
          <a:prstGeom prst="rect">
            <a:avLst/>
          </a:prstGeom>
        </p:spPr>
        <p:txBody>
          <a:bodyPr/>
          <a:lstStyle>
            <a:lvl1pPr defTabSz="452627">
              <a:defRPr spc="79" sz="3959"/>
            </a:lvl1pPr>
          </a:lstStyle>
          <a:p>
            <a:pPr/>
            <a:r>
              <a:t>Evaluation</a:t>
            </a:r>
          </a:p>
        </p:txBody>
      </p:sp>
      <p:sp>
        <p:nvSpPr>
          <p:cNvPr id="193" name="The IoU of a proposed set of object pixels and a set of true object pixels is calculated as:…"/>
          <p:cNvSpPr txBox="1"/>
          <p:nvPr>
            <p:ph type="body" idx="1"/>
          </p:nvPr>
        </p:nvSpPr>
        <p:spPr>
          <a:xfrm>
            <a:off x="673100" y="1526629"/>
            <a:ext cx="11658600" cy="6362214"/>
          </a:xfrm>
          <a:prstGeom prst="rect">
            <a:avLst/>
          </a:prstGeom>
        </p:spPr>
        <p:txBody>
          <a:bodyPr lIns="406400" tIns="406400" rIns="406400" bIns="406400"/>
          <a:lstStyle/>
          <a:p>
            <a:pPr lvl="1" marL="563880" indent="-281940" defTabSz="1014983">
              <a:spcBef>
                <a:spcPts val="2500"/>
              </a:spcBef>
              <a:buSzPct val="70000"/>
              <a:defRPr spc="44" sz="2220"/>
            </a:pPr>
            <a:r>
              <a:t>The IoU of a proposed set of object pixels and a set of true object pixels is calculated as:</a:t>
            </a:r>
          </a:p>
          <a:p>
            <a:pPr lvl="1" marL="563880" indent="-281940" defTabSz="1014983">
              <a:spcBef>
                <a:spcPts val="2500"/>
              </a:spcBef>
              <a:buSzPct val="70000"/>
              <a:defRPr spc="44" sz="2220"/>
            </a:pPr>
          </a:p>
          <a:p>
            <a:pPr lvl="1" marL="563880" indent="-281940" defTabSz="1014983">
              <a:spcBef>
                <a:spcPts val="2500"/>
              </a:spcBef>
              <a:buSzPct val="70000"/>
              <a:defRPr spc="44" sz="2220"/>
            </a:pPr>
          </a:p>
          <a:p>
            <a:pPr lvl="1" marL="563880" indent="-281940" defTabSz="1014983">
              <a:spcBef>
                <a:spcPts val="2500"/>
              </a:spcBef>
              <a:buSzPct val="70000"/>
              <a:defRPr spc="44" sz="2220"/>
            </a:pPr>
            <a:r>
              <a:t>The metric sweeps over a range of IoU thresholds, at each point calculating an average precision value. The threshold values range from 0.5 to 0.95 with a step size of 0.05: </a:t>
            </a:r>
            <a:r>
              <a:t>(0.5, 0.55, 0.6, 0.65, 0.7, 0.75, 0.8, 0.85, 0.9, 0.95)</a:t>
            </a:r>
            <a:r>
              <a:t>. In other words, at a threshold of 0.5, a predicted object is considered a "hit" if its intersection over union with a ground truth object is greater than 0.5. At each threshold value t, a precision value is calculated based on the number of true positives (TP), false negatives (FN), and false positives (FP) resulting from comparing the predicted object to all ground truth objects:</a:t>
            </a:r>
          </a:p>
        </p:txBody>
      </p:sp>
      <p:pic>
        <p:nvPicPr>
          <p:cNvPr id="194" name="WechatIMG465.jpeg" descr="WechatIMG465.jpeg"/>
          <p:cNvPicPr>
            <a:picLocks noChangeAspect="1"/>
          </p:cNvPicPr>
          <p:nvPr/>
        </p:nvPicPr>
        <p:blipFill>
          <a:blip r:embed="rId2">
            <a:extLst/>
          </a:blip>
          <a:stretch>
            <a:fillRect/>
          </a:stretch>
        </p:blipFill>
        <p:spPr>
          <a:xfrm>
            <a:off x="5289550" y="3072332"/>
            <a:ext cx="2538413" cy="833786"/>
          </a:xfrm>
          <a:prstGeom prst="rect">
            <a:avLst/>
          </a:prstGeom>
          <a:ln w="12700">
            <a:miter lim="400000"/>
          </a:ln>
        </p:spPr>
      </p:pic>
      <p:pic>
        <p:nvPicPr>
          <p:cNvPr id="195" name="WX20181115-215330@2x.png" descr="WX20181115-215330@2x.png"/>
          <p:cNvPicPr>
            <a:picLocks noChangeAspect="1"/>
          </p:cNvPicPr>
          <p:nvPr/>
        </p:nvPicPr>
        <p:blipFill>
          <a:blip r:embed="rId3">
            <a:extLst/>
          </a:blip>
          <a:stretch>
            <a:fillRect/>
          </a:stretch>
        </p:blipFill>
        <p:spPr>
          <a:xfrm>
            <a:off x="4214379" y="7883256"/>
            <a:ext cx="4688754" cy="911243"/>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